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09" r:id="rId3"/>
    <p:sldId id="1010" r:id="rId4"/>
    <p:sldId id="1023" r:id="rId5"/>
    <p:sldId id="1011" r:id="rId6"/>
    <p:sldId id="1024" r:id="rId7"/>
    <p:sldId id="1026" r:id="rId8"/>
    <p:sldId id="1017" r:id="rId9"/>
    <p:sldId id="1012" r:id="rId10"/>
    <p:sldId id="1019" r:id="rId11"/>
    <p:sldId id="1013" r:id="rId12"/>
    <p:sldId id="1020" r:id="rId13"/>
    <p:sldId id="1021" r:id="rId14"/>
    <p:sldId id="1022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7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Wonderful seasons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Wrap up—Let’s explore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12776"/>
            <a:ext cx="11485848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Hi,Anna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leaves are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winter best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you like winter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like winter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6661780" y="1628800"/>
            <a:ext cx="5167432" cy="3323987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your favourite season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 can go skiing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autumn best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about you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cold and snowy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0754" y="15290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188302" y="21771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632654" y="283243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015762" y="472812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519142" y="537321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30549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067798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六、阅读短文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010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 Ice and Snow World is famous in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opens in December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closed in February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from all over the world come to see the beautiful ice sculptures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雕塑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sculptures are made of ice and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like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houses,animals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cartoon characters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卡通角色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night,colourful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lights make the ice shine like diamonds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钻石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715010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love playing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slide on ice slides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冰滑梯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make small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snowmen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drink hot chocolate to keep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cold in Harbin in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winter,but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has fun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  <a:tab pos="5219700" algn="l"/>
                <a:tab pos="8099425" algn="l"/>
                <a:tab pos="8461375" algn="l"/>
                <a:tab pos="8699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（一）阅读短文，选择正确的答案。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  <a:tab pos="5219700" algn="l"/>
                <a:tab pos="8099425" algn="l"/>
                <a:tab pos="8461375" algn="l"/>
                <a:tab pos="8699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does Harbin Ice and Snow World open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  <a:tab pos="5219700" algn="l"/>
                <a:tab pos="8099425" algn="l"/>
                <a:tab pos="8461375" algn="l"/>
                <a:tab pos="8699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October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December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  <a:tab pos="5219700" algn="l"/>
                <a:tab pos="8099425" algn="l"/>
                <a:tab pos="8461375" algn="l"/>
                <a:tab pos="86995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  <a:tab pos="5219700" algn="l"/>
                <a:tab pos="8099425" algn="l"/>
                <a:tab pos="8461375" algn="l"/>
                <a:tab pos="869950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  <a:tab pos="5219700" algn="l"/>
                <a:tab pos="8099425" algn="l"/>
                <a:tab pos="8461375" algn="l"/>
                <a:tab pos="86995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the sculptures made 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  <a:tab pos="5219700" algn="l"/>
                <a:tab pos="8099425" algn="l"/>
                <a:tab pos="8461375" algn="l"/>
                <a:tab pos="8699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Wood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stone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paper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snow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38338" y="15032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0188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opens in December...”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可知，哈尔滨冰雪大世界开始于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515719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sculptures are made of ice and snow.”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可知，雕塑由冰和雪制成，故选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17500" y="40579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5777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children do there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Slide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ice slides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3499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“Children... can slide on ice slides...”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可知，孩子们可以滑冰滑梯，故选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4930" y="8367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45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544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实际情况回答问题。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visit Harbin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or why not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140" y="1759300"/>
            <a:ext cx="4067002" cy="464905"/>
          </a:xfrm>
          <a:prstGeom prst="rect">
            <a:avLst/>
          </a:prstGeom>
        </p:spPr>
      </p:pic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70090" y="2814183"/>
            <a:ext cx="113417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 love ice sculptures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try ice sliding and drink hot chocolate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9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0004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964" y="2087482"/>
            <a:ext cx="11278622" cy="154074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645486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1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4433" y="4293096"/>
            <a:ext cx="580278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6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winter,children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a snowman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4433" y="4940319"/>
            <a:ext cx="580278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swim in the sea in summer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4433" y="5589115"/>
            <a:ext cx="580278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flowers are beautiful in spring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6671270" y="4293268"/>
            <a:ext cx="5328592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leaves are yellow in summer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6671270" y="4922696"/>
            <a:ext cx="5328592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eat ice cream in winter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矩形 10"/>
          <p:cNvSpPr/>
          <p:nvPr/>
        </p:nvSpPr>
        <p:spPr>
          <a:xfrm>
            <a:off x="1567938" y="3729936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T</a:t>
            </a:r>
            <a:endParaRPr lang="zh-CN" altLang="en-US" sz="2600" dirty="0"/>
          </a:p>
        </p:txBody>
      </p:sp>
      <p:sp>
        <p:nvSpPr>
          <p:cNvPr id="12" name="矩形 11"/>
          <p:cNvSpPr/>
          <p:nvPr/>
        </p:nvSpPr>
        <p:spPr>
          <a:xfrm>
            <a:off x="4511030" y="3759278"/>
            <a:ext cx="38824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F</a:t>
            </a:r>
            <a:endParaRPr lang="zh-CN" altLang="en-US" sz="2600" dirty="0"/>
          </a:p>
        </p:txBody>
      </p:sp>
      <p:sp>
        <p:nvSpPr>
          <p:cNvPr id="13" name="矩形 12"/>
          <p:cNvSpPr/>
          <p:nvPr/>
        </p:nvSpPr>
        <p:spPr>
          <a:xfrm>
            <a:off x="6983866" y="3754301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T</a:t>
            </a:r>
            <a:endParaRPr lang="zh-CN" altLang="en-US" sz="2600" dirty="0"/>
          </a:p>
        </p:txBody>
      </p:sp>
      <p:sp>
        <p:nvSpPr>
          <p:cNvPr id="14" name="矩形 13"/>
          <p:cNvSpPr/>
          <p:nvPr/>
        </p:nvSpPr>
        <p:spPr>
          <a:xfrm>
            <a:off x="8903518" y="3739172"/>
            <a:ext cx="38824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F</a:t>
            </a:r>
            <a:endParaRPr lang="zh-CN" altLang="en-US" sz="2600" dirty="0"/>
          </a:p>
        </p:txBody>
      </p:sp>
      <p:sp>
        <p:nvSpPr>
          <p:cNvPr id="15" name="矩形 14"/>
          <p:cNvSpPr/>
          <p:nvPr/>
        </p:nvSpPr>
        <p:spPr>
          <a:xfrm>
            <a:off x="10891534" y="3777767"/>
            <a:ext cx="38824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F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二、从方框中选择合适的单词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5490845" algn="l"/>
                <a:tab pos="773684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5490845" algn="l"/>
                <a:tab pos="7736840" algn="l"/>
              </a:tabLst>
            </a:pPr>
            <a:endParaRPr lang="en-US" altLang="zh-CN" sz="1200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5490845" algn="l"/>
                <a:tab pos="773684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 fall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winter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928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2854846" y="1583426"/>
            <a:ext cx="6480720" cy="5760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323838" y="2410118"/>
            <a:ext cx="13853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autumn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043936" y="2418373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cold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92494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树叶掉落是秋天的典型特征，所以填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57347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冬天的天气通常是寒冷的，所以用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来形容冬天。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837791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  <a:tab pos="5490845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 has beautiful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sea in summer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equator all year round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105273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2854846" y="1143328"/>
            <a:ext cx="6480720" cy="5760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790950" y="1956923"/>
            <a:ext cx="1300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flowers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247334" y="1969676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swim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342678" y="2599276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hot</a:t>
            </a:r>
            <a:endParaRPr lang="zh-CN" altLang="en-US" dirty="0"/>
          </a:p>
        </p:txBody>
      </p:sp>
      <p:sp>
        <p:nvSpPr>
          <p:cNvPr id="13" name="内容占位符 3"/>
          <p:cNvSpPr txBox="1">
            <a:spLocks/>
          </p:cNvSpPr>
          <p:nvPr/>
        </p:nvSpPr>
        <p:spPr bwMode="auto">
          <a:xfrm>
            <a:off x="370090" y="31409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春天是万物复苏、鲜花盛开的季节，这里填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符合春天的特点。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3"/>
          <p:cNvSpPr txBox="1">
            <a:spLocks/>
          </p:cNvSpPr>
          <p:nvPr/>
        </p:nvSpPr>
        <p:spPr bwMode="auto">
          <a:xfrm>
            <a:off x="370090" y="3777595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夏天适合在海里游泳，所以填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内容占位符 3"/>
          <p:cNvSpPr txBox="1">
            <a:spLocks/>
          </p:cNvSpPr>
          <p:nvPr/>
        </p:nvSpPr>
        <p:spPr bwMode="auto">
          <a:xfrm>
            <a:off x="370090" y="444681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赤道地区终年炎热，所以填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697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5557838" algn="l"/>
                <a:tab pos="9685338" algn="l"/>
              </a:tabLst>
            </a:pPr>
            <a:r>
              <a:rPr lang="en-US" altLang="zh-CN" dirty="0" smtClean="0"/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557838" algn="l"/>
                <a:tab pos="96853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 do you like best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 like autumn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557838" algn="l"/>
                <a:tab pos="96853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64166" y="205835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84984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本题考查疑问词辨析。根据答句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like autumn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回答具体季节名称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可知，问句询问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你最喜欢哪个季节？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什么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）用于提问事物，符合语境，故选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5557838" algn="l"/>
                <a:tab pos="96853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is cool and dry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557838" algn="l"/>
                <a:tab pos="96853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3038" y="206084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本题考查季节特征。题干中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 and dry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凉爽干燥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）是秋季（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）的典型气候特点，故选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5694" y="8467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341891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5024438" algn="l"/>
                <a:tab pos="89662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轻飞漫舞的蜂蝶不多见了，却换来烦人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5024438" algn="l"/>
                <a:tab pos="89662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的蝉儿，潜在树叶间一声声地长鸣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describes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5024438" algn="l"/>
                <a:tab pos="89662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896" y="3514881"/>
            <a:ext cx="3105222" cy="416965"/>
          </a:xfrm>
          <a:prstGeom prst="rect">
            <a:avLst/>
          </a:prstGeom>
        </p:spPr>
      </p:pic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530120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本题考查跨学科知识。文中的蝉儿在夏天活动，故选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57296" y="347295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6181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812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024438" algn="l"/>
                <a:tab pos="89662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equator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summer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024438" algn="l"/>
                <a:tab pos="89662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5835" y="989964"/>
            <a:ext cx="2431951" cy="429627"/>
          </a:xfrm>
          <a:prstGeom prst="rect">
            <a:avLst/>
          </a:prstGeom>
        </p:spPr>
      </p:pic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0538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本题考查跨学科知识（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地理与气候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）。赤道地区（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如新加坡、印尼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）全年高温多雨，无明显四季变化，故选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4166" y="90560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3488165"/>
            <a:ext cx="11485848" cy="2965171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endParaRPr lang="en-US" altLang="zh-CN" sz="1600" dirty="0" smtClean="0">
              <a:latin typeface="+mn-ea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赤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道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20725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赤道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equator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地区主要为热带雨林气候和热带草原气候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全年高温如夏。虽然赤道无传统四季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但热带草原气候区存在干、湿两季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3461375"/>
            <a:ext cx="1402681" cy="442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70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四、连词成句。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you,do,What,doing,in,like,summer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（？）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442006" y="194266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like doing in summer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265538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以疑问词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开头，后面接一般疑问句语序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doing,in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summer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表示时间，放在句末。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71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season,it,What,is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（？）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u="sng" dirty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hot,summer,eat,ice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cream,I,in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423534" y="13762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season is it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20520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season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是疑问短语，用来询问季节，后面接一般疑问句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438059" y="326839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 ice cream in hot summer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60854" y="393305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是主语，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是谓语动词，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 cream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是宾语，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hot summer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是时间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状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，说明吃冰激凌的时间是在炎热的夏天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1220</Words>
  <Application>Microsoft Office PowerPoint</Application>
  <PresentationFormat>自定义</PresentationFormat>
  <Paragraphs>110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366</cp:revision>
  <dcterms:created xsi:type="dcterms:W3CDTF">2020-11-06T05:24:00Z</dcterms:created>
  <dcterms:modified xsi:type="dcterms:W3CDTF">2025-06-30T08:04:48Z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